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66"/>
  </p:notesMasterIdLst>
  <p:sldIdLst>
    <p:sldId id="257" r:id="rId4"/>
    <p:sldId id="517" r:id="rId5"/>
    <p:sldId id="518" r:id="rId6"/>
    <p:sldId id="521" r:id="rId7"/>
    <p:sldId id="519" r:id="rId8"/>
    <p:sldId id="441" r:id="rId9"/>
    <p:sldId id="522" r:id="rId10"/>
    <p:sldId id="525" r:id="rId11"/>
    <p:sldId id="434" r:id="rId12"/>
    <p:sldId id="421" r:id="rId13"/>
    <p:sldId id="422" r:id="rId14"/>
    <p:sldId id="423" r:id="rId15"/>
    <p:sldId id="424" r:id="rId16"/>
    <p:sldId id="478" r:id="rId17"/>
    <p:sldId id="461" r:id="rId18"/>
    <p:sldId id="458" r:id="rId19"/>
    <p:sldId id="464" r:id="rId20"/>
    <p:sldId id="465" r:id="rId21"/>
    <p:sldId id="466" r:id="rId22"/>
    <p:sldId id="467" r:id="rId23"/>
    <p:sldId id="484" r:id="rId24"/>
    <p:sldId id="485" r:id="rId25"/>
    <p:sldId id="489" r:id="rId26"/>
    <p:sldId id="486" r:id="rId27"/>
    <p:sldId id="488" r:id="rId28"/>
    <p:sldId id="474" r:id="rId29"/>
    <p:sldId id="487" r:id="rId30"/>
    <p:sldId id="490" r:id="rId31"/>
    <p:sldId id="491" r:id="rId32"/>
    <p:sldId id="476" r:id="rId33"/>
    <p:sldId id="479" r:id="rId34"/>
    <p:sldId id="494" r:id="rId35"/>
    <p:sldId id="526" r:id="rId36"/>
    <p:sldId id="480" r:id="rId37"/>
    <p:sldId id="527" r:id="rId38"/>
    <p:sldId id="495" r:id="rId39"/>
    <p:sldId id="528" r:id="rId40"/>
    <p:sldId id="531" r:id="rId41"/>
    <p:sldId id="532" r:id="rId42"/>
    <p:sldId id="493" r:id="rId43"/>
    <p:sldId id="497" r:id="rId44"/>
    <p:sldId id="499" r:id="rId45"/>
    <p:sldId id="530" r:id="rId46"/>
    <p:sldId id="1921" r:id="rId47"/>
    <p:sldId id="514" r:id="rId48"/>
    <p:sldId id="502" r:id="rId49"/>
    <p:sldId id="515" r:id="rId50"/>
    <p:sldId id="516" r:id="rId51"/>
    <p:sldId id="504" r:id="rId52"/>
    <p:sldId id="511" r:id="rId53"/>
    <p:sldId id="533" r:id="rId54"/>
    <p:sldId id="267" r:id="rId55"/>
    <p:sldId id="534" r:id="rId56"/>
    <p:sldId id="1919" r:id="rId57"/>
    <p:sldId id="1920" r:id="rId58"/>
    <p:sldId id="270" r:id="rId59"/>
    <p:sldId id="1913" r:id="rId60"/>
    <p:sldId id="1914" r:id="rId61"/>
    <p:sldId id="1915" r:id="rId62"/>
    <p:sldId id="1916" r:id="rId63"/>
    <p:sldId id="1917" r:id="rId64"/>
    <p:sldId id="1862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2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7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00"/>
    <a:srgbClr val="FF00FF"/>
    <a:srgbClr val="8E8E8E"/>
    <a:srgbClr val="4F4E62"/>
    <a:srgbClr val="8B8B8C"/>
    <a:srgbClr val="FF0000"/>
    <a:srgbClr val="FFCC99"/>
    <a:srgbClr val="CC990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3" autoAdjust="0"/>
    <p:restoredTop sz="91576" autoAdjust="0"/>
  </p:normalViewPr>
  <p:slideViewPr>
    <p:cSldViewPr snapToGrid="0">
      <p:cViewPr>
        <p:scale>
          <a:sx n="125" d="100"/>
          <a:sy n="125" d="100"/>
        </p:scale>
        <p:origin x="1182" y="6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24/04/2023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32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50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68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82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91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7372C-32D5-4FF4-A46F-2676380918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68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9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92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603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10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362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1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530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81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779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212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34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67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871B92C4-F32D-2947-BC10-7B8DDA699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2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1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8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80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3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2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35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3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2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5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8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9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6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3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prioritizr.net/articles/solver_benchmark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biodiversitylab.org/maps-of-hope/" TargetMode="External"/><Relationship Id="rId5" Type="http://schemas.openxmlformats.org/officeDocument/2006/relationships/hyperlink" Target="https://marxansolutions.org/marxanmapp/" TargetMode="External"/><Relationship Id="rId4" Type="http://schemas.openxmlformats.org/officeDocument/2006/relationships/hyperlink" Target="https://ncc.carleton.ca/login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66675"/>
            <a:ext cx="8542867" cy="1118436"/>
          </a:xfrm>
        </p:spPr>
        <p:txBody>
          <a:bodyPr>
            <a:noAutofit/>
          </a:bodyPr>
          <a:lstStyle/>
          <a:p>
            <a:r>
              <a:rPr lang="en-AU" sz="4000" dirty="0"/>
              <a:t>Optimizing to make better </a:t>
            </a:r>
            <a:br>
              <a:rPr lang="en-AU" sz="4000" dirty="0"/>
            </a:br>
            <a:r>
              <a:rPr lang="en-AU" sz="4000" dirty="0"/>
              <a:t>conservation decisions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68" y="366247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Jeffrey Hanson and Richard Schuster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jeffrey.hanson@uqconnect.edu.au</a:t>
              </a:r>
            </a:p>
          </p:txBody>
        </p:sp>
      </p:grpSp>
      <p:pic>
        <p:nvPicPr>
          <p:cNvPr id="13" name="Picture 1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1962" y="1334226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FED986-237C-B250-B9E4-A9220B203371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562A45-D77D-16EA-24DA-ED4483C3CA9F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7" name="Picture 2" descr="C:\Users\jhanson\Downloads\1467354618_f0e0.png">
              <a:extLst>
                <a:ext uri="{FF2B5EF4-FFF2-40B4-BE49-F238E27FC236}">
                  <a16:creationId xmlns:a16="http://schemas.microsoft.com/office/drawing/2014/main" id="{C9F19404-89FD-20EA-A9DE-BC3F53BF8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32826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174027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2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18" y="1787173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18" y="1829435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05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4382714" y="3331493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/>
          <p:cNvSpPr/>
          <p:nvPr/>
        </p:nvSpPr>
        <p:spPr>
          <a:xfrm>
            <a:off x="6719514" y="3468414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49" y="358082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9652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14" y="39126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4" y="400853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96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2" y="405543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2" y="4097699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19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Multiply 9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b="1" u="sng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19714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5" y="182673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50" y="18485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5" y="161309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12872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780152" y="3461361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7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27" y="408794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22" y="410977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67" y="38743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ultiply 2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b="1" u="sng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9010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54198" y="934584"/>
            <a:ext cx="4064000" cy="1544320"/>
            <a:chOff x="4368800" y="3395000"/>
            <a:chExt cx="4064000" cy="1544320"/>
          </a:xfrm>
        </p:grpSpPr>
        <p:sp>
          <p:nvSpPr>
            <p:cNvPr id="20" name="Rectangle 19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748749" y="3696101"/>
              <a:ext cx="1571827" cy="1121460"/>
              <a:chOff x="6748749" y="3656757"/>
              <a:chExt cx="1571827" cy="1121460"/>
            </a:xfrm>
          </p:grpSpPr>
          <p:pic>
            <p:nvPicPr>
              <p:cNvPr id="2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511040" y="3570021"/>
              <a:ext cx="1600200" cy="1261059"/>
              <a:chOff x="4511040" y="3608121"/>
              <a:chExt cx="1600200" cy="1261059"/>
            </a:xfrm>
          </p:grpSpPr>
          <p:pic>
            <p:nvPicPr>
              <p:cNvPr id="22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1028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4511040" y="36081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4254198" y="3339196"/>
            <a:ext cx="4064000" cy="1544320"/>
            <a:chOff x="4368800" y="3395000"/>
            <a:chExt cx="4064000" cy="1544320"/>
          </a:xfrm>
        </p:grpSpPr>
        <p:sp>
          <p:nvSpPr>
            <p:cNvPr id="64" name="Rectangle 63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736080" y="3571265"/>
              <a:ext cx="1595120" cy="1258570"/>
              <a:chOff x="6736080" y="3531921"/>
              <a:chExt cx="1595120" cy="125857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736080" y="35319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511041" y="3655913"/>
              <a:ext cx="1600199" cy="1175167"/>
              <a:chOff x="4511041" y="3694013"/>
              <a:chExt cx="1600199" cy="1175167"/>
            </a:xfrm>
          </p:grpSpPr>
          <p:pic>
            <p:nvPicPr>
              <p:cNvPr id="67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71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7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ultiply 27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b="1" u="sng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40138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87376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17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126303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368800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5994400" y="3461361"/>
            <a:ext cx="232664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9055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40083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35648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b="1" u="sng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841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12872" y="3285945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555112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07" y="353527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72" y="386707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92" y="359420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92" y="400621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9" y="3539450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19" y="395145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28728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7636" y="272555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b="1" u="sng" dirty="0"/>
              <a:t>Connectivity</a:t>
            </a:r>
          </a:p>
        </p:txBody>
      </p:sp>
      <p:pic>
        <p:nvPicPr>
          <p:cNvPr id="2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20" y="137148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20" y="178349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47" y="1316734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47" y="1728741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7256016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5798328" y="1200150"/>
            <a:ext cx="112440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2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6"/>
            <a:ext cx="8229600" cy="857250"/>
          </a:xfrm>
        </p:spPr>
        <p:txBody>
          <a:bodyPr/>
          <a:lstStyle/>
          <a:p>
            <a:r>
              <a:rPr lang="en-AU" dirty="0"/>
              <a:t>Principle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4" y="816943"/>
            <a:ext cx="8763586" cy="165863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dirty="0"/>
              <a:t>Protected areas should “complement” each other to maximize the performance of the overall protected area network (including. </a:t>
            </a:r>
            <a:r>
              <a:rPr lang="en-AU" dirty="0">
                <a:solidFill>
                  <a:srgbClr val="00B050"/>
                </a:solidFill>
              </a:rPr>
              <a:t>existing protected areas</a:t>
            </a:r>
            <a:r>
              <a:rPr lang="en-AU" dirty="0"/>
              <a:t>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" y="2257912"/>
            <a:ext cx="4136400" cy="2451937"/>
            <a:chOff x="457200" y="2477831"/>
            <a:chExt cx="4136400" cy="2451937"/>
          </a:xfrm>
        </p:grpSpPr>
        <p:sp>
          <p:nvSpPr>
            <p:cNvPr id="5" name="Rectangle 4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2430" y="3908236"/>
              <a:ext cx="1922729" cy="9502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63249" y="2235533"/>
            <a:ext cx="4136400" cy="2451937"/>
            <a:chOff x="457200" y="2477831"/>
            <a:chExt cx="4136400" cy="2451937"/>
          </a:xfrm>
        </p:grpSpPr>
        <p:sp>
          <p:nvSpPr>
            <p:cNvPr id="28" name="Rectangle 27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3632235" y="3844449"/>
              <a:ext cx="702165" cy="9466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63" y="2772389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110518" y="377649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/>
          <p:cNvSpPr txBox="1"/>
          <p:nvPr/>
        </p:nvSpPr>
        <p:spPr>
          <a:xfrm>
            <a:off x="2041061" y="4821687"/>
            <a:ext cx="706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Vane-Wright, et al (1991) </a:t>
            </a:r>
            <a:r>
              <a:rPr lang="en-AU" dirty="0" err="1"/>
              <a:t>Biol</a:t>
            </a:r>
            <a:r>
              <a:rPr lang="en-AU" dirty="0"/>
              <a:t> Cons, DOI: 10.1016/0006-3207(91)90030-D</a:t>
            </a:r>
          </a:p>
        </p:txBody>
      </p:sp>
    </p:spTree>
    <p:extLst>
      <p:ext uri="{BB962C8B-B14F-4D97-AF65-F5344CB8AC3E}">
        <p14:creationId xmlns:p14="http://schemas.microsoft.com/office/powerpoint/2010/main" val="28978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Minimum set formulation</a:t>
            </a:r>
          </a:p>
          <a:p>
            <a:r>
              <a:rPr lang="en-AU" u="sng" dirty="0"/>
              <a:t>Objective</a:t>
            </a:r>
            <a:r>
              <a:rPr lang="en-AU" dirty="0"/>
              <a:t>: min. # of islands</a:t>
            </a:r>
          </a:p>
          <a:p>
            <a:r>
              <a:rPr lang="en-AU" u="sng" dirty="0"/>
              <a:t>Constraints</a:t>
            </a:r>
            <a:r>
              <a:rPr lang="en-AU" dirty="0"/>
              <a:t>: sufficient habitat for each species</a:t>
            </a:r>
          </a:p>
          <a:p>
            <a:r>
              <a:rPr lang="en-AU" u="sng" dirty="0"/>
              <a:t>Decisions</a:t>
            </a:r>
            <a:r>
              <a:rPr lang="en-AU" dirty="0"/>
              <a:t>: create a reserve on an island or not?</a:t>
            </a: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87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64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1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6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3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6381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1912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stCxn id="111" idx="2"/>
            <a:endCxn id="144" idx="3"/>
          </p:cNvCxnSpPr>
          <p:nvPr/>
        </p:nvCxnSpPr>
        <p:spPr>
          <a:xfrm flipH="1">
            <a:off x="1981158" y="1331934"/>
            <a:ext cx="4179885" cy="13092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3" idx="2"/>
          </p:cNvCxnSpPr>
          <p:nvPr/>
        </p:nvCxnSpPr>
        <p:spPr>
          <a:xfrm flipH="1">
            <a:off x="1950652" y="1550425"/>
            <a:ext cx="4385086" cy="1641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2657209" y="1391480"/>
            <a:ext cx="4570371" cy="1833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endCxn id="148" idx="3"/>
          </p:cNvCxnSpPr>
          <p:nvPr/>
        </p:nvCxnSpPr>
        <p:spPr>
          <a:xfrm flipH="1">
            <a:off x="3440260" y="1471998"/>
            <a:ext cx="4448393" cy="6205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07" idx="2"/>
            <a:endCxn id="147" idx="3"/>
          </p:cNvCxnSpPr>
          <p:nvPr/>
        </p:nvCxnSpPr>
        <p:spPr>
          <a:xfrm flipH="1" flipV="1">
            <a:off x="3440260" y="1032514"/>
            <a:ext cx="4441676" cy="3523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4164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21425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7" name="Group 106"/>
          <p:cNvGrpSpPr/>
          <p:nvPr/>
        </p:nvGrpSpPr>
        <p:grpSpPr>
          <a:xfrm>
            <a:off x="1727739" y="708151"/>
            <a:ext cx="3557716" cy="1903915"/>
            <a:chOff x="693892" y="1170501"/>
            <a:chExt cx="2941585" cy="1730344"/>
          </a:xfrm>
        </p:grpSpPr>
        <p:sp>
          <p:nvSpPr>
            <p:cNvPr id="108" name="Rectangle 107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109" name="Picture 8" descr="Image result for gurob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" name="Picture 10" descr="Image result for cpl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34" y="2352916"/>
            <a:ext cx="2258729" cy="18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80x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63" y="934724"/>
            <a:ext cx="1677342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Oval 93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5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/>
                <a:t>How do we </a:t>
              </a:r>
            </a:p>
            <a:p>
              <a:pPr algn="ctr"/>
              <a:r>
                <a:rPr lang="en-AU" sz="3200" dirty="0"/>
                <a:t>get here?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5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3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30514"/>
            <a:ext cx="8553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But reality is </a:t>
            </a:r>
          </a:p>
          <a:p>
            <a:pPr algn="ctr"/>
            <a:r>
              <a:rPr lang="en-US" sz="8800" dirty="0"/>
              <a:t>more complex…</a:t>
            </a:r>
          </a:p>
        </p:txBody>
      </p:sp>
    </p:spTree>
    <p:extLst>
      <p:ext uri="{BB962C8B-B14F-4D97-AF65-F5344CB8AC3E}">
        <p14:creationId xmlns:p14="http://schemas.microsoft.com/office/powerpoint/2010/main" val="25618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58" y="-90939"/>
            <a:ext cx="8713285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existing conservation areas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8207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rs.els-cdn.com/content/image/1-s2.0-S0006320721004730-gr3_lr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7" t="33237" r="-1" b="33014"/>
          <a:stretch/>
        </p:blipFill>
        <p:spPr bwMode="auto">
          <a:xfrm>
            <a:off x="385313" y="974494"/>
            <a:ext cx="2668558" cy="23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648" y="3294657"/>
            <a:ext cx="23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Protected areas + </a:t>
            </a:r>
          </a:p>
          <a:p>
            <a:pPr algn="ctr"/>
            <a:r>
              <a:rPr lang="en-US" dirty="0"/>
              <a:t>Indigenous Lands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934" y="4593537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Burbano-Girón</a:t>
            </a:r>
            <a:r>
              <a:rPr lang="en-US" sz="1200" dirty="0">
                <a:latin typeface="+mj-lt"/>
              </a:rPr>
              <a:t> et al. (2022) </a:t>
            </a:r>
          </a:p>
          <a:p>
            <a:pPr algn="ctr"/>
            <a:r>
              <a:rPr lang="en-US" sz="1200" dirty="0">
                <a:latin typeface="+mj-lt"/>
              </a:rPr>
              <a:t>DOI:10.1016/j.biocon.2021.109421</a:t>
            </a:r>
          </a:p>
        </p:txBody>
      </p:sp>
      <p:pic>
        <p:nvPicPr>
          <p:cNvPr id="1030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3" r="50494" b="2904"/>
          <a:stretch/>
        </p:blipFill>
        <p:spPr bwMode="auto">
          <a:xfrm>
            <a:off x="3186964" y="974494"/>
            <a:ext cx="2760347" cy="21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2102" y="3261903"/>
            <a:ext cx="27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No-take marine reserves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6729" y="3283660"/>
            <a:ext cx="301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Areas with existing habitat + pastures where grazing rights have already been  bought</a:t>
            </a:r>
          </a:p>
        </p:txBody>
      </p:sp>
      <p:pic>
        <p:nvPicPr>
          <p:cNvPr id="12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0" t="96971" r="11" b="249"/>
          <a:stretch/>
        </p:blipFill>
        <p:spPr bwMode="auto">
          <a:xfrm>
            <a:off x="4503142" y="2520130"/>
            <a:ext cx="1320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27994" r="9790" b="16889"/>
          <a:stretch/>
        </p:blipFill>
        <p:spPr bwMode="auto">
          <a:xfrm>
            <a:off x="6400121" y="974494"/>
            <a:ext cx="2045131" cy="23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t="71017" r="56538" b="11452"/>
          <a:stretch/>
        </p:blipFill>
        <p:spPr bwMode="auto">
          <a:xfrm>
            <a:off x="6400797" y="974494"/>
            <a:ext cx="1028777" cy="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344479" y="4573344"/>
            <a:ext cx="2445316" cy="461665"/>
            <a:chOff x="3344479" y="4573344"/>
            <a:chExt cx="2445316" cy="461665"/>
          </a:xfrm>
        </p:grpSpPr>
        <p:sp>
          <p:nvSpPr>
            <p:cNvPr id="10" name="Rectangle 9"/>
            <p:cNvSpPr/>
            <p:nvPr/>
          </p:nvSpPr>
          <p:spPr>
            <a:xfrm>
              <a:off x="3344479" y="4573344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+mj-lt"/>
                </a:rPr>
                <a:t>Magris</a:t>
              </a:r>
              <a:r>
                <a:rPr lang="en-US" sz="1200" dirty="0">
                  <a:latin typeface="+mj-lt"/>
                </a:rPr>
                <a:t> et al. (2020) </a:t>
              </a:r>
            </a:p>
            <a:p>
              <a:pPr algn="ctr"/>
              <a:r>
                <a:rPr lang="en-US" sz="1200" dirty="0">
                  <a:latin typeface="+mj-lt"/>
                </a:rPr>
                <a:t>DOI:10.1111/ddi.13183</a:t>
              </a:r>
            </a:p>
          </p:txBody>
        </p:sp>
        <p:pic>
          <p:nvPicPr>
            <p:cNvPr id="1034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339188" y="467860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028" y="4551732"/>
            <a:ext cx="2445316" cy="461665"/>
            <a:chOff x="6200028" y="4551732"/>
            <a:chExt cx="2445316" cy="461665"/>
          </a:xfrm>
        </p:grpSpPr>
        <p:sp>
          <p:nvSpPr>
            <p:cNvPr id="16" name="Rectangle 15"/>
            <p:cNvSpPr/>
            <p:nvPr/>
          </p:nvSpPr>
          <p:spPr>
            <a:xfrm>
              <a:off x="6200028" y="4551732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Daberger</a:t>
              </a:r>
              <a:r>
                <a:rPr lang="en-US" sz="1200" dirty="0">
                  <a:latin typeface="+mj-lt"/>
                </a:rPr>
                <a:t> et al. (2022) </a:t>
              </a:r>
            </a:p>
            <a:p>
              <a:pPr algn="ctr"/>
              <a:r>
                <a:rPr lang="en-US" sz="1200" dirty="0">
                  <a:latin typeface="+mj-lt"/>
                </a:rPr>
                <a:t>10.1111/csp2.12832</a:t>
              </a:r>
            </a:p>
          </p:txBody>
        </p:sp>
        <p:pic>
          <p:nvPicPr>
            <p:cNvPr id="1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8215101" y="465699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215358" y="-3855"/>
            <a:ext cx="87132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existing conservation areas</a:t>
            </a:r>
          </a:p>
        </p:txBody>
      </p:sp>
    </p:spTree>
    <p:extLst>
      <p:ext uri="{BB962C8B-B14F-4D97-AF65-F5344CB8AC3E}">
        <p14:creationId xmlns:p14="http://schemas.microsoft.com/office/powerpoint/2010/main" val="4449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457200" y="-5119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9798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137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efficiency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9404" y="854973"/>
            <a:ext cx="2608657" cy="4054949"/>
            <a:chOff x="449404" y="854973"/>
            <a:chExt cx="2608657" cy="4054949"/>
          </a:xfrm>
        </p:grpSpPr>
        <p:pic>
          <p:nvPicPr>
            <p:cNvPr id="2050" name="Picture 2" descr="Fig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t="1307" r="52583" b="51097"/>
            <a:stretch/>
          </p:blipFill>
          <p:spPr bwMode="auto">
            <a:xfrm>
              <a:off x="699632" y="854973"/>
              <a:ext cx="2108200" cy="28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5482" y="3813589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value assessments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49404" y="4448257"/>
              <a:ext cx="2608657" cy="461665"/>
              <a:chOff x="457200" y="4448257"/>
              <a:chExt cx="2608657" cy="4616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57200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+mj-lt"/>
                  </a:rPr>
                  <a:t>Rodewald</a:t>
                </a:r>
                <a:r>
                  <a:rPr lang="en-US" sz="1200" dirty="0">
                    <a:latin typeface="+mj-lt"/>
                  </a:rPr>
                  <a:t>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DOI:10.1038/s41598-019-52241-2</a:t>
                </a:r>
              </a:p>
            </p:txBody>
          </p:sp>
          <p:pic>
            <p:nvPicPr>
              <p:cNvPr id="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810554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3290444" y="854973"/>
            <a:ext cx="2608657" cy="4054949"/>
            <a:chOff x="3155384" y="854973"/>
            <a:chExt cx="2608657" cy="4054949"/>
          </a:xfrm>
        </p:grpSpPr>
        <p:sp>
          <p:nvSpPr>
            <p:cNvPr id="6" name="TextBox 5"/>
            <p:cNvSpPr txBox="1"/>
            <p:nvPr/>
          </p:nvSpPr>
          <p:spPr>
            <a:xfrm>
              <a:off x="3431012" y="381358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 pressure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47431" t="24056" r="31389" b="30944"/>
            <a:stretch/>
          </p:blipFill>
          <p:spPr>
            <a:xfrm>
              <a:off x="3383191" y="854973"/>
              <a:ext cx="2153042" cy="285895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83191" y="2941320"/>
              <a:ext cx="884009" cy="7573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155384" y="4448257"/>
              <a:ext cx="2608657" cy="461665"/>
              <a:chOff x="3155384" y="4448257"/>
              <a:chExt cx="2608657" cy="46166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155384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Schuster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</a:t>
                </a:r>
                <a:r>
                  <a:rPr lang="en-US" sz="1200" dirty="0"/>
                  <a:t>10.1038/s41467-019-09723-8</a:t>
                </a:r>
                <a:endParaRPr lang="en-US" sz="1200" dirty="0">
                  <a:latin typeface="+mj-lt"/>
                </a:endParaRP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508738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6131483" y="854973"/>
            <a:ext cx="2608657" cy="4054949"/>
            <a:chOff x="6131483" y="854973"/>
            <a:chExt cx="2608657" cy="4054949"/>
          </a:xfrm>
        </p:grpSpPr>
        <p:sp>
          <p:nvSpPr>
            <p:cNvPr id="15" name="TextBox 14"/>
            <p:cNvSpPr txBox="1"/>
            <p:nvPr/>
          </p:nvSpPr>
          <p:spPr>
            <a:xfrm>
              <a:off x="6254711" y="3813589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Opportunity cost to commercial fisheries</a:t>
              </a:r>
            </a:p>
          </p:txBody>
        </p:sp>
        <p:pic>
          <p:nvPicPr>
            <p:cNvPr id="2052" name="Picture 4" descr="Extended Data Fig. 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66"/>
            <a:stretch/>
          </p:blipFill>
          <p:spPr bwMode="auto">
            <a:xfrm>
              <a:off x="6605384" y="854973"/>
              <a:ext cx="1660854" cy="2891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6131483" y="4448257"/>
              <a:ext cx="2608657" cy="461665"/>
              <a:chOff x="6078143" y="4448257"/>
              <a:chExt cx="2608657" cy="4616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078143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Brito-Morales et al. (2022)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DOI:10.1038/s41558-022-01323-7</a:t>
                </a:r>
              </a:p>
            </p:txBody>
          </p:sp>
          <p:pic>
            <p:nvPicPr>
              <p:cNvPr id="1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431497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04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0" y="-51196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Accounting for </a:t>
            </a:r>
            <a:r>
              <a:rPr lang="en-US" sz="2400" dirty="0">
                <a:solidFill>
                  <a:srgbClr val="FFFF00"/>
                </a:solidFill>
              </a:rPr>
              <a:t>adequacy, comprehensiveness, and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9081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7875" y="4616212"/>
            <a:ext cx="278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distribution models</a:t>
            </a:r>
          </a:p>
          <a:p>
            <a:endParaRPr lang="en-US" dirty="0"/>
          </a:p>
        </p:txBody>
      </p:sp>
      <p:pic>
        <p:nvPicPr>
          <p:cNvPr id="5128" name="Picture 8" descr="https://ars.els-cdn.com/content/image/1-s2.0-S161713812200108X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8"/>
          <a:stretch/>
        </p:blipFill>
        <p:spPr bwMode="auto">
          <a:xfrm>
            <a:off x="386681" y="2888378"/>
            <a:ext cx="3957955" cy="1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tended Data Fig.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5"/>
          <a:stretch/>
        </p:blipFill>
        <p:spPr bwMode="auto">
          <a:xfrm>
            <a:off x="338428" y="1175024"/>
            <a:ext cx="4054462" cy="8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adequacy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679" y="23113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DOI:10.1038/s41586-020-2138-7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097" y="1603939"/>
            <a:ext cx="4567765" cy="756515"/>
            <a:chOff x="467565" y="1577032"/>
            <a:chExt cx="4567765" cy="756515"/>
          </a:xfrm>
        </p:grpSpPr>
        <p:sp>
          <p:nvSpPr>
            <p:cNvPr id="5" name="TextBox 4"/>
            <p:cNvSpPr txBox="1"/>
            <p:nvPr/>
          </p:nvSpPr>
          <p:spPr>
            <a:xfrm>
              <a:off x="467565" y="1964215"/>
              <a:ext cx="456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resolution estimates of habitat suitability</a:t>
              </a:r>
            </a:p>
          </p:txBody>
        </p:sp>
        <p:pic>
          <p:nvPicPr>
            <p:cNvPr id="20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780027" y="1577032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09473" y="4864258"/>
            <a:ext cx="4180640" cy="276999"/>
            <a:chOff x="274364" y="4670015"/>
            <a:chExt cx="4180640" cy="276999"/>
          </a:xfrm>
        </p:grpSpPr>
        <p:sp>
          <p:nvSpPr>
            <p:cNvPr id="10" name="TextBox 9"/>
            <p:cNvSpPr txBox="1"/>
            <p:nvPr/>
          </p:nvSpPr>
          <p:spPr>
            <a:xfrm>
              <a:off x="274364" y="4670015"/>
              <a:ext cx="40976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González-</a:t>
              </a:r>
              <a:r>
                <a:rPr lang="en-US" sz="1200" dirty="0" err="1"/>
                <a:t>Fernández</a:t>
              </a:r>
              <a:r>
                <a:rPr lang="en-US" sz="1200" dirty="0"/>
                <a:t> (2022) DOI:10.1016/j.jnc.2022.126235</a:t>
              </a:r>
            </a:p>
          </p:txBody>
        </p:sp>
        <p:pic>
          <p:nvPicPr>
            <p:cNvPr id="2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199701" y="469587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5201444" y="1178760"/>
            <a:ext cx="30357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Expert thresholds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7066" y="63629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good data…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4032" y="636290"/>
            <a:ext cx="369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 set meaningful targets!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80690" y="2888378"/>
            <a:ext cx="3621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 10.1038/s41586-020-2138-7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4134" y="3130460"/>
            <a:ext cx="336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Jung et al. 2021 DOI :10.1038/s41559-021-01528-7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65859" y="15051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Southee</a:t>
            </a:r>
            <a:r>
              <a:rPr lang="en-US" sz="1200" dirty="0"/>
              <a:t> et al. (2021) DOI: 10.1139/facets-2020-0015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5859" y="1714123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Proctor et al. (2022) DOI: 10.1111/csp2.12771</a:t>
            </a:r>
          </a:p>
        </p:txBody>
      </p:sp>
      <p:pic>
        <p:nvPicPr>
          <p:cNvPr id="33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814464" y="285526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53747" y="3169943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237158" y="177310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95152" y="1508354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280689" y="4212699"/>
            <a:ext cx="3765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Taylor et al. (2017) DOI: 10.1371/journal.pone.0169629</a:t>
            </a:r>
          </a:p>
        </p:txBody>
      </p:sp>
      <p:pic>
        <p:nvPicPr>
          <p:cNvPr id="5134" name="Picture 14" descr="Zonation software use and appli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40" y="4432917"/>
            <a:ext cx="419915" cy="4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comprehensiveness</a:t>
            </a:r>
          </a:p>
        </p:txBody>
      </p:sp>
      <p:pic>
        <p:nvPicPr>
          <p:cNvPr id="6146" name="Picture 2" descr="Fig.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8" y="732197"/>
            <a:ext cx="7604079" cy="33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32" y="4127894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Amphibians, mammals, birds, reptiles, plants, water provisioning, carbon sequestration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3628" y="4675427"/>
            <a:ext cx="3497358" cy="276999"/>
            <a:chOff x="2669143" y="4675427"/>
            <a:chExt cx="3497358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669143" y="4675427"/>
              <a:ext cx="3369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Jung et al. 2021 DOI:10.1038/s41559-021-01528-7</a:t>
              </a:r>
            </a:p>
          </p:txBody>
        </p:sp>
        <p:pic>
          <p:nvPicPr>
            <p:cNvPr id="1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911198" y="468835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79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representativeness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31960" y="1156428"/>
            <a:ext cx="3365500" cy="3255751"/>
            <a:chOff x="-203200" y="953468"/>
            <a:chExt cx="3365500" cy="3255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3730" t="24500" r="29642" b="37667"/>
            <a:stretch/>
          </p:blipFill>
          <p:spPr>
            <a:xfrm>
              <a:off x="254000" y="1415342"/>
              <a:ext cx="2552700" cy="22667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03200" y="953468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101600" y="3747554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Hanson et al. (2022) </a:t>
              </a:r>
            </a:p>
            <a:p>
              <a:pPr algn="ctr"/>
              <a:r>
                <a:rPr lang="en-US" sz="1200" dirty="0"/>
                <a:t>DOI: 10.1111/1365-2664.13718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377" y="669351"/>
            <a:ext cx="3338314" cy="3947724"/>
            <a:chOff x="3135114" y="787096"/>
            <a:chExt cx="3338314" cy="3947724"/>
          </a:xfrm>
        </p:grpSpPr>
        <p:sp>
          <p:nvSpPr>
            <p:cNvPr id="22" name="TextBox 21"/>
            <p:cNvSpPr txBox="1"/>
            <p:nvPr/>
          </p:nvSpPr>
          <p:spPr>
            <a:xfrm>
              <a:off x="3135114" y="787096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2321" y="4273155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Domisch</a:t>
              </a:r>
              <a:r>
                <a:rPr lang="en-US" sz="1200" dirty="0"/>
                <a:t> et al. (2019) </a:t>
              </a:r>
            </a:p>
            <a:p>
              <a:pPr algn="ctr"/>
              <a:r>
                <a:rPr lang="en-US" sz="1200" dirty="0"/>
                <a:t>DOI: 10.1111/ddi.12891</a:t>
              </a:r>
            </a:p>
          </p:txBody>
        </p:sp>
      </p:grpSp>
      <p:sp>
        <p:nvSpPr>
          <p:cNvPr id="13" name="Pentagon 12"/>
          <p:cNvSpPr/>
          <p:nvPr/>
        </p:nvSpPr>
        <p:spPr>
          <a:xfrm>
            <a:off x="2195642" y="1248140"/>
            <a:ext cx="564519" cy="2979754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5509862" y="1822990"/>
            <a:ext cx="539658" cy="1905000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350893" y="787096"/>
            <a:ext cx="2641600" cy="3981485"/>
            <a:chOff x="-350893" y="787096"/>
            <a:chExt cx="2641600" cy="3981485"/>
          </a:xfrm>
        </p:grpSpPr>
        <p:grpSp>
          <p:nvGrpSpPr>
            <p:cNvPr id="12" name="Group 11"/>
            <p:cNvGrpSpPr/>
            <p:nvPr/>
          </p:nvGrpSpPr>
          <p:grpSpPr>
            <a:xfrm>
              <a:off x="-350893" y="787096"/>
              <a:ext cx="2641600" cy="3763582"/>
              <a:chOff x="6502400" y="728470"/>
              <a:chExt cx="2641600" cy="3763582"/>
            </a:xfrm>
          </p:grpSpPr>
          <p:pic>
            <p:nvPicPr>
              <p:cNvPr id="7170" name="Picture 2" descr="Details are in the caption following the imag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6" r="69230"/>
              <a:stretch/>
            </p:blipFill>
            <p:spPr bwMode="auto">
              <a:xfrm>
                <a:off x="7090496" y="1189514"/>
                <a:ext cx="1465407" cy="2748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7090496" y="728470"/>
                <a:ext cx="1435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Ecosystems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502400" y="4030387"/>
                <a:ext cx="264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Flower et al. (2010) </a:t>
                </a:r>
              </a:p>
              <a:p>
                <a:pPr algn="ctr"/>
                <a:r>
                  <a:rPr lang="en-US" sz="1200" dirty="0"/>
                  <a:t>DOI: 10.1111/csp2.158</a:t>
                </a:r>
              </a:p>
            </p:txBody>
          </p:sp>
        </p:grpSp>
        <p:pic>
          <p:nvPicPr>
            <p:cNvPr id="2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714603" y="4517441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7637858" y="4391871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2258" t="17943" r="38064" b="55396"/>
          <a:stretch/>
        </p:blipFill>
        <p:spPr>
          <a:xfrm>
            <a:off x="3298648" y="1105081"/>
            <a:ext cx="1771574" cy="3050329"/>
          </a:xfrm>
          <a:prstGeom prst="rect">
            <a:avLst/>
          </a:prstGeom>
        </p:spPr>
      </p:pic>
      <p:pic>
        <p:nvPicPr>
          <p:cNvPr id="31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3966685" y="4591942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69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</p:spTree>
    <p:extLst>
      <p:ext uri="{BB962C8B-B14F-4D97-AF65-F5344CB8AC3E}">
        <p14:creationId xmlns:p14="http://schemas.microsoft.com/office/powerpoint/2010/main" val="20849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834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09327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887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96842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73730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45515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14394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6073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45392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19740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28346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25789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8744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632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64534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3413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7975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64411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38759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</p:spTree>
    <p:extLst>
      <p:ext uri="{BB962C8B-B14F-4D97-AF65-F5344CB8AC3E}">
        <p14:creationId xmlns:p14="http://schemas.microsoft.com/office/powerpoint/2010/main" val="6728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68" y="-108346"/>
            <a:ext cx="8559665" cy="857250"/>
          </a:xfrm>
        </p:spPr>
        <p:txBody>
          <a:bodyPr>
            <a:normAutofit/>
          </a:bodyPr>
          <a:lstStyle/>
          <a:p>
            <a:r>
              <a:rPr lang="en-US" sz="3600" dirty="0"/>
              <a:t>What if connectivity = </a:t>
            </a:r>
            <a:r>
              <a:rPr lang="en-US" sz="3600" dirty="0">
                <a:solidFill>
                  <a:srgbClr val="FFFF00"/>
                </a:solidFill>
              </a:rPr>
              <a:t>1/distance</a:t>
            </a:r>
            <a:r>
              <a:rPr lang="en-US" sz="3600" dirty="0"/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16" y="7736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3326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9999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290" y="778884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-</a:t>
            </a:r>
            <a:r>
              <a:rPr lang="en-AU" sz="3600" dirty="0" smtClean="0">
                <a:solidFill>
                  <a:srgbClr val="FF00FF"/>
                </a:solidFill>
              </a:rPr>
              <a:t>3</a:t>
            </a:r>
            <a:r>
              <a:rPr lang="en-AU" sz="3600" dirty="0" smtClean="0"/>
              <a:t>*</a:t>
            </a:r>
            <a:r>
              <a:rPr lang="en-AU" sz="3600" dirty="0" smtClean="0">
                <a:solidFill>
                  <a:srgbClr val="FFFF00"/>
                </a:solidFill>
              </a:rPr>
              <a:t>1/5</a:t>
            </a:r>
            <a:endParaRPr lang="en-AU" sz="3600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51367" y="3001113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8434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2038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757362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72638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770986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86262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51967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67243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27970" y="3057787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2981" y="3438470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06978" y="3761390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217914" y="3995588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539999" y="7736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386664" y="7736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51367" y="336894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770986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86262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451367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539999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73326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257741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257741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25195" y="130654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225195" y="18769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225195" y="2400463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184846" y="1453296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7599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7599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3094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257741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678" y="4519793"/>
            <a:ext cx="514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FF"/>
                </a:solidFill>
              </a:rPr>
              <a:t>Scaling factor: 3 connectivity units = 1 cost unit</a:t>
            </a:r>
            <a:endParaRPr lang="en-US" sz="2000" dirty="0">
              <a:solidFill>
                <a:srgbClr val="FF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55094" y="4558028"/>
            <a:ext cx="28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Beyer </a:t>
            </a:r>
            <a:r>
              <a:rPr lang="en-US" sz="1200" dirty="0"/>
              <a:t>et al. (</a:t>
            </a:r>
            <a:r>
              <a:rPr lang="en-US" sz="1200" dirty="0" smtClean="0"/>
              <a:t>2016) </a:t>
            </a:r>
            <a:endParaRPr lang="en-US" sz="1200" dirty="0"/>
          </a:p>
          <a:p>
            <a:pPr algn="ctr"/>
            <a:r>
              <a:rPr lang="en-US" sz="1200" dirty="0"/>
              <a:t>DOI:10.1016/j.ecolmodel.2016.02.005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5262612" y="7372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</a:t>
            </a:r>
            <a:r>
              <a:rPr lang="en-US" sz="3200" dirty="0"/>
              <a:t>just consider islands </a:t>
            </a:r>
            <a:r>
              <a:rPr lang="en-US" sz="3200" dirty="0"/>
              <a:t>1 and 2</a:t>
            </a:r>
          </a:p>
        </p:txBody>
      </p:sp>
    </p:spTree>
    <p:extLst>
      <p:ext uri="{BB962C8B-B14F-4D97-AF65-F5344CB8AC3E}">
        <p14:creationId xmlns:p14="http://schemas.microsoft.com/office/powerpoint/2010/main" val="22306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5201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1874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13242" y="2762988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6783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0387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519237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34513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532861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8137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513842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329118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9845" y="2819662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94856" y="3200345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8853" y="3523265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979789" y="3757463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01874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14853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213242" y="313082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32861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48137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213242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301874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35201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019616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9616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87070" y="10684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87070" y="163884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87070" y="216233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946721" y="1215171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5948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5948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1443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019616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95300" y="2425235"/>
            <a:ext cx="4419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7778" y="4315051"/>
            <a:ext cx="498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So, </a:t>
            </a:r>
            <a:r>
              <a:rPr lang="en-US" sz="2000" dirty="0">
                <a:solidFill>
                  <a:srgbClr val="FF9900"/>
                </a:solidFill>
              </a:rPr>
              <a:t>+1 variable </a:t>
            </a:r>
            <a:r>
              <a:rPr lang="en-US" sz="2000" dirty="0">
                <a:solidFill>
                  <a:srgbClr val="FFFF00"/>
                </a:solidFill>
              </a:rPr>
              <a:t>and </a:t>
            </a:r>
            <a:r>
              <a:rPr lang="en-US" sz="2000" dirty="0">
                <a:solidFill>
                  <a:srgbClr val="00B050"/>
                </a:solidFill>
              </a:rPr>
              <a:t>+2 constraints </a:t>
            </a:r>
            <a:r>
              <a:rPr lang="en-US" sz="2000" dirty="0">
                <a:solidFill>
                  <a:srgbClr val="FFFF00"/>
                </a:solidFill>
              </a:rPr>
              <a:t>per pair of planning units.. increases problem size a lot!</a:t>
            </a: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292168" y="-108346"/>
            <a:ext cx="855966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if connectivity = 1/distance?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67165" y="540759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rgbClr val="FF9900"/>
                </a:solidFill>
              </a:rPr>
              <a:t>-3*1/5</a:t>
            </a:r>
            <a:endParaRPr lang="en-AU" sz="3600" dirty="0">
              <a:solidFill>
                <a:srgbClr val="FF99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277" y="1104610"/>
            <a:ext cx="5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(1)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595" y="1673800"/>
            <a:ext cx="6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(2)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flipH="1">
            <a:off x="-2286000" y="14234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262612" y="5340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</a:t>
            </a:r>
            <a:r>
              <a:rPr lang="en-US" sz="3200" dirty="0"/>
              <a:t>just consider islands </a:t>
            </a:r>
            <a:r>
              <a:rPr lang="en-US" sz="3200" dirty="0"/>
              <a:t>1 and 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9157" y="4352862"/>
            <a:ext cx="332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E.g., 1k planning </a:t>
            </a:r>
            <a:r>
              <a:rPr lang="en-US" sz="2000" dirty="0">
                <a:solidFill>
                  <a:srgbClr val="FFFF00"/>
                </a:solidFill>
              </a:rPr>
              <a:t>= </a:t>
            </a:r>
            <a:endParaRPr lang="en-US" sz="2000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~</a:t>
            </a:r>
            <a:r>
              <a:rPr lang="en-US" sz="2000" dirty="0">
                <a:solidFill>
                  <a:srgbClr val="FFFF00"/>
                </a:solidFill>
              </a:rPr>
              <a:t>500k extra constraints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4500" y="10755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561" y="1028995"/>
            <a:ext cx="4051300" cy="3953894"/>
            <a:chOff x="162561" y="846115"/>
            <a:chExt cx="4051300" cy="3953894"/>
          </a:xfrm>
        </p:grpSpPr>
        <p:pic>
          <p:nvPicPr>
            <p:cNvPr id="4" name="Picture 2" descr="Details are in the caption following the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61" y="846115"/>
              <a:ext cx="4051300" cy="358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357164" y="4523010"/>
              <a:ext cx="3662094" cy="276999"/>
              <a:chOff x="162561" y="4523010"/>
              <a:chExt cx="3662094" cy="276999"/>
            </a:xfrm>
          </p:grpSpPr>
          <p:pic>
            <p:nvPicPr>
              <p:cNvPr id="7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3569352" y="453593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62561" y="4523010"/>
                <a:ext cx="34213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Hanson</a:t>
                </a:r>
                <a:r>
                  <a:rPr lang="en-US" sz="1200" dirty="0">
                    <a:latin typeface="+mj-lt"/>
                  </a:rPr>
                  <a:t> et al. (2022) DOI:10.1111/1365-2664.14251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261316" y="1028995"/>
            <a:ext cx="3669323" cy="3676895"/>
            <a:chOff x="5261316" y="846115"/>
            <a:chExt cx="3669323" cy="3676895"/>
          </a:xfrm>
        </p:grpSpPr>
        <p:grpSp>
          <p:nvGrpSpPr>
            <p:cNvPr id="12" name="Group 11"/>
            <p:cNvGrpSpPr/>
            <p:nvPr/>
          </p:nvGrpSpPr>
          <p:grpSpPr>
            <a:xfrm>
              <a:off x="5506267" y="846115"/>
              <a:ext cx="3179420" cy="3175797"/>
              <a:chOff x="5614060" y="846115"/>
              <a:chExt cx="3179420" cy="3175797"/>
            </a:xfrm>
          </p:grpSpPr>
          <p:pic>
            <p:nvPicPr>
              <p:cNvPr id="4098" name="Picture 2" descr="https://ars.els-cdn.com/content/image/1-s2.0-S2666166721005888-gr1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9" r="61189" b="1280"/>
              <a:stretch/>
            </p:blipFill>
            <p:spPr bwMode="auto">
              <a:xfrm>
                <a:off x="5614060" y="846115"/>
                <a:ext cx="1264374" cy="3175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ars.els-cdn.com/content/image/1-s2.0-S2666166721005888-gr2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32" t="2070" b="2147"/>
              <a:stretch/>
            </p:blipFill>
            <p:spPr bwMode="auto">
              <a:xfrm>
                <a:off x="6878434" y="846115"/>
                <a:ext cx="1915046" cy="3175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5261316" y="4061345"/>
              <a:ext cx="3669323" cy="461665"/>
              <a:chOff x="5261316" y="4061345"/>
              <a:chExt cx="3669323" cy="46166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261316" y="4061345"/>
                <a:ext cx="36693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Carroll (2021)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DOI:10.1016/j.xpro.2021.100882</a:t>
                </a:r>
              </a:p>
            </p:txBody>
          </p:sp>
          <p:pic>
            <p:nvPicPr>
              <p:cNvPr id="1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166646" y="4166607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365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15128"/>
            <a:ext cx="8229600" cy="857250"/>
          </a:xfrm>
        </p:spPr>
        <p:txBody>
          <a:bodyPr/>
          <a:lstStyle/>
          <a:p>
            <a:r>
              <a:rPr lang="en-US" dirty="0" smtClean="0"/>
              <a:t>Other stuff too!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63842" y="1190660"/>
            <a:ext cx="2420986" cy="2744800"/>
            <a:chOff x="263842" y="911260"/>
            <a:chExt cx="2420986" cy="2744800"/>
          </a:xfrm>
        </p:grpSpPr>
        <p:sp>
          <p:nvSpPr>
            <p:cNvPr id="5" name="TextBox 4"/>
            <p:cNvSpPr txBox="1"/>
            <p:nvPr/>
          </p:nvSpPr>
          <p:spPr>
            <a:xfrm>
              <a:off x="433546" y="2808861"/>
              <a:ext cx="200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Spatially contiguity</a:t>
              </a:r>
              <a:endParaRPr lang="en-US" dirty="0"/>
            </a:p>
          </p:txBody>
        </p:sp>
        <p:pic>
          <p:nvPicPr>
            <p:cNvPr id="1030" name="Picture 6" descr="https://ars.els-cdn.com/content/image/1-s2.0-S1872203213000450-g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02" y="911260"/>
              <a:ext cx="2003266" cy="186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63842" y="3164238"/>
              <a:ext cx="2420986" cy="491822"/>
              <a:chOff x="335389" y="3113129"/>
              <a:chExt cx="2420986" cy="4918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35389" y="3143286"/>
                <a:ext cx="24209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Wang and </a:t>
                </a:r>
                <a:r>
                  <a:rPr lang="en-US" sz="1200" dirty="0" err="1"/>
                  <a:t>Önal</a:t>
                </a:r>
                <a:r>
                  <a:rPr lang="en-US" sz="1200" dirty="0"/>
                  <a:t> (2013) </a:t>
                </a:r>
                <a:endParaRPr lang="en-US" sz="1200" dirty="0" smtClean="0"/>
              </a:p>
              <a:p>
                <a:pPr algn="ctr"/>
                <a:r>
                  <a:rPr lang="en-US" sz="1200" dirty="0" smtClean="0"/>
                  <a:t>DOI: </a:t>
                </a:r>
                <a:r>
                  <a:rPr lang="en-US" sz="1200" dirty="0"/>
                  <a:t>10.1016/j.chnaes.2013.07.004</a:t>
                </a:r>
              </a:p>
            </p:txBody>
          </p:sp>
          <p:pic>
            <p:nvPicPr>
              <p:cNvPr id="13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366640" y="311312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461418" y="1055056"/>
            <a:ext cx="3735387" cy="3867104"/>
            <a:chOff x="2461418" y="1055056"/>
            <a:chExt cx="3735387" cy="3867104"/>
          </a:xfrm>
        </p:grpSpPr>
        <p:pic>
          <p:nvPicPr>
            <p:cNvPr id="1028" name="Picture 4" descr="Fig.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22" y="1055056"/>
              <a:ext cx="2880379" cy="297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92411" y="4078296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Multiple management zones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61418" y="4460495"/>
              <a:ext cx="3735387" cy="461665"/>
              <a:chOff x="2871946" y="4154595"/>
              <a:chExt cx="3735387" cy="46166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871946" y="4154595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/>
                  <a:t>Boussarie</a:t>
                </a:r>
                <a:r>
                  <a:rPr lang="en-US" sz="1200" dirty="0"/>
                  <a:t> et al. (2023) </a:t>
                </a:r>
                <a:endParaRPr lang="en-US" sz="1200" dirty="0" smtClean="0"/>
              </a:p>
              <a:p>
                <a:pPr algn="ctr"/>
                <a:r>
                  <a:rPr lang="en-US" sz="1200" dirty="0" smtClean="0"/>
                  <a:t>DOI</a:t>
                </a:r>
                <a:r>
                  <a:rPr lang="en-US" sz="1200" dirty="0"/>
                  <a:t>: 10.1016/j.jenvman.2023.117857</a:t>
                </a: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978554" y="423727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5524708" y="1190660"/>
            <a:ext cx="3735387" cy="2467353"/>
            <a:chOff x="5524708" y="933033"/>
            <a:chExt cx="3735387" cy="24673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28472" t="29833" r="13958" b="18167"/>
            <a:stretch/>
          </p:blipFill>
          <p:spPr>
            <a:xfrm>
              <a:off x="6052535" y="933033"/>
              <a:ext cx="2938777" cy="16590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665943" y="2624195"/>
              <a:ext cx="193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Solution portfolios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524708" y="2938721"/>
              <a:ext cx="3735387" cy="461665"/>
              <a:chOff x="-557054" y="3118364"/>
              <a:chExt cx="3735387" cy="46166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557054" y="3118364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Brunel </a:t>
                </a:r>
                <a:r>
                  <a:rPr lang="en-US" sz="1200" dirty="0" smtClean="0"/>
                  <a:t>et al. (2022) </a:t>
                </a:r>
              </a:p>
              <a:p>
                <a:pPr algn="ctr"/>
                <a:r>
                  <a:rPr lang="en-US" sz="1200" dirty="0"/>
                  <a:t>DOI</a:t>
                </a:r>
                <a:r>
                  <a:rPr lang="en-US" sz="1200" dirty="0" smtClean="0"/>
                  <a:t>: 10.1007/s10666-022-09862-1</a:t>
                </a:r>
                <a:endParaRPr lang="en-US" sz="1200" dirty="0"/>
              </a:p>
            </p:txBody>
          </p:sp>
          <p:pic>
            <p:nvPicPr>
              <p:cNvPr id="2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436812" y="317819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459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5200" y="1310400"/>
            <a:ext cx="53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readable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your problem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it fast!</a:t>
            </a:r>
          </a:p>
        </p:txBody>
      </p:sp>
    </p:spTree>
    <p:extLst>
      <p:ext uri="{BB962C8B-B14F-4D97-AF65-F5344CB8AC3E}">
        <p14:creationId xmlns:p14="http://schemas.microsoft.com/office/powerpoint/2010/main" val="40577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0" name="Straight Arrow Connector 29"/>
          <p:cNvCxnSpPr>
            <a:stCxn id="28" idx="3"/>
          </p:cNvCxnSpPr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>
            <a:off x="3576468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>
            <a:off x="410099" y="2911772"/>
            <a:ext cx="7609853" cy="2130175"/>
          </a:xfrm>
          <a:prstGeom prst="bentConnector3">
            <a:avLst>
              <a:gd name="adj1" fmla="val 10282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7" name="Elbow Connector 36"/>
          <p:cNvCxnSpPr/>
          <p:nvPr/>
        </p:nvCxnSpPr>
        <p:spPr>
          <a:xfrm rot="10800000">
            <a:off x="418504" y="2270247"/>
            <a:ext cx="7643871" cy="2771698"/>
          </a:xfrm>
          <a:prstGeom prst="bentConnector3">
            <a:avLst>
              <a:gd name="adj1" fmla="val 102991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3148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problem(areas, feats)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4013100" cy="31315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objective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constraints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penalties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decision type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34287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71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>
                <a:solidFill>
                  <a:srgbClr val="B3FFD0"/>
                </a:solidFill>
              </a:rPr>
              <a:t>outcome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>
                <a:solidFill>
                  <a:srgbClr val="B3FFD0"/>
                </a:solidFill>
              </a:rPr>
              <a:t>algorithms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5341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"cost")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(0.1) %&gt;%    </a:t>
            </a: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add_boundary_penalties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(0.01, 0.5)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6138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765" y="4478400"/>
            <a:ext cx="840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1.5 million planning units &amp; 22,644 species: 76 minutes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/>
          <a:lstStyle/>
          <a:p>
            <a:r>
              <a:rPr lang="en-AU" dirty="0"/>
              <a:t>Solve it fast!</a:t>
            </a:r>
          </a:p>
        </p:txBody>
      </p:sp>
      <p:pic>
        <p:nvPicPr>
          <p:cNvPr id="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420853" y="4478400"/>
            <a:ext cx="5318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230070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2"/>
          <a:stretch/>
        </p:blipFill>
        <p:spPr>
          <a:xfrm>
            <a:off x="1136250" y="4284804"/>
            <a:ext cx="670140" cy="667801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34840" y="845836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62506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240546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24245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tretch/>
        </p:blipFill>
        <p:spPr>
          <a:xfrm>
            <a:off x="3436143" y="4230973"/>
            <a:ext cx="2278380" cy="775464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542760" y="820262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202386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20429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63586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243390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60310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E4A5BC-6D66-415A-B0AD-F10B1B0E035F}"/>
              </a:ext>
            </a:extLst>
          </p:cNvPr>
          <p:cNvGrpSpPr/>
          <p:nvPr/>
        </p:nvGrpSpPr>
        <p:grpSpPr>
          <a:xfrm>
            <a:off x="7813626" y="4297238"/>
            <a:ext cx="955576" cy="747801"/>
            <a:chOff x="6871320" y="4100940"/>
            <a:chExt cx="1225967" cy="959400"/>
          </a:xfrm>
        </p:grpSpPr>
        <p:sp>
          <p:nvSpPr>
            <p:cNvPr id="525" name="CustomShape 22"/>
            <p:cNvSpPr/>
            <p:nvPr/>
          </p:nvSpPr>
          <p:spPr>
            <a:xfrm>
              <a:off x="6874007" y="4100940"/>
              <a:ext cx="1223280" cy="95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7" name="Picture 8"/>
            <p:cNvPicPr/>
            <p:nvPr/>
          </p:nvPicPr>
          <p:blipFill rotWithShape="1">
            <a:blip r:embed="rId4"/>
            <a:srcRect t="25951" b="24004"/>
            <a:stretch/>
          </p:blipFill>
          <p:spPr>
            <a:xfrm>
              <a:off x="6871320" y="4153405"/>
              <a:ext cx="1223280" cy="3599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8" name="Picture 10"/>
            <p:cNvPicPr/>
            <p:nvPr/>
          </p:nvPicPr>
          <p:blipFill rotWithShape="1">
            <a:blip r:embed="rId5"/>
            <a:srcRect l="18120" r="13742" b="12233"/>
            <a:stretch/>
          </p:blipFill>
          <p:spPr>
            <a:xfrm>
              <a:off x="6967393" y="4545147"/>
              <a:ext cx="435894" cy="4489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9" name="Picture 12"/>
            <p:cNvPicPr/>
            <p:nvPr/>
          </p:nvPicPr>
          <p:blipFill>
            <a:blip r:embed="rId6"/>
            <a:stretch/>
          </p:blipFill>
          <p:spPr>
            <a:xfrm>
              <a:off x="7525853" y="4504824"/>
              <a:ext cx="523800" cy="52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0" name="CustomShape 24"/>
          <p:cNvSpPr/>
          <p:nvPr/>
        </p:nvSpPr>
        <p:spPr>
          <a:xfrm>
            <a:off x="6263640" y="898903"/>
            <a:ext cx="2603280" cy="526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69194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7110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66106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240330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215346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135372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solution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202890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83198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5C6CEF8-E409-417D-9C44-19A72013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04" y="4137660"/>
            <a:ext cx="826975" cy="9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89351" y="14342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Guaranteed quality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241725" y="4469854"/>
            <a:ext cx="535506" cy="304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996" y="1634876"/>
            <a:ext cx="3545840" cy="857250"/>
          </a:xfrm>
        </p:spPr>
        <p:txBody>
          <a:bodyPr>
            <a:normAutofit fontScale="90000"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Solve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06BC0-551C-424A-9FF3-AE5B8B32DA5D}"/>
              </a:ext>
            </a:extLst>
          </p:cNvPr>
          <p:cNvSpPr txBox="1"/>
          <p:nvPr/>
        </p:nvSpPr>
        <p:spPr>
          <a:xfrm>
            <a:off x="4003040" y="4759376"/>
            <a:ext cx="51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Schuster et al. (2020) </a:t>
            </a:r>
            <a:r>
              <a:rPr kumimoji="0" lang="en-AU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PeerJ</a:t>
            </a: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DOI:10.7717/peerj.9258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3D53CB4-349B-3B8F-36EB-2B6A93C9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6" y="77746"/>
            <a:ext cx="5498375" cy="46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5587-8333-A4C2-CA80-07752C3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7D33-1D4C-11CA-79D2-397B3CD29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289"/>
            <a:ext cx="8229600" cy="3737370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CA" b="1"/>
              <a:t>The catch: for complex problems, open-source solvers are a lot slower than </a:t>
            </a:r>
            <a:r>
              <a:rPr lang="en-CA" b="1" err="1"/>
              <a:t>Gurobi</a:t>
            </a:r>
            <a:r>
              <a:rPr lang="en-CA" b="1"/>
              <a:t> and IBM CPLEX</a:t>
            </a:r>
            <a:br>
              <a:rPr lang="en-CA" b="1"/>
            </a:br>
            <a:r>
              <a:rPr lang="en-CA" sz="1900" b="1"/>
              <a:t>(</a:t>
            </a:r>
            <a:r>
              <a:rPr lang="en-CA" sz="1900" b="1">
                <a:hlinkClick r:id="rId2"/>
              </a:rPr>
              <a:t>https://prioritizr.net/articles/solver_benchmarks.html</a:t>
            </a:r>
            <a:r>
              <a:rPr lang="en-CA" sz="1900" b="1"/>
              <a:t>)</a:t>
            </a:r>
            <a:r>
              <a:rPr lang="en-CA" b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A174B-BF6A-74FD-E50F-C4D799C0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109126"/>
            <a:ext cx="6280795" cy="36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A420-14C9-D252-7096-86C30A3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C16A-A2D3-01C4-2947-3C1FB9F8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E5A95-52F5-B937-9437-177AA365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3" y="1392721"/>
            <a:ext cx="6828793" cy="23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110" y="206010"/>
            <a:ext cx="8228520" cy="856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5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Optimizing the conservation of migratory species over their full annual cycle         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	</a:t>
            </a:r>
            <a:endParaRPr kumimoji="0" lang="en-CA" sz="24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8" name="Content Placeholder 4_1"/>
          <p:cNvPicPr/>
          <p:nvPr/>
        </p:nvPicPr>
        <p:blipFill>
          <a:blip r:embed="rId2"/>
          <a:stretch/>
        </p:blipFill>
        <p:spPr>
          <a:xfrm>
            <a:off x="613272" y="1010622"/>
            <a:ext cx="4057020" cy="40570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9" name="CustomShape 2"/>
          <p:cNvSpPr/>
          <p:nvPr/>
        </p:nvSpPr>
        <p:spPr>
          <a:xfrm>
            <a:off x="4916160" y="1315711"/>
            <a:ext cx="3527280" cy="2007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117 species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73 million km</a:t>
            </a:r>
            <a:r>
              <a:rPr kumimoji="0" lang="en-US" sz="1800" b="0" i="0" u="none" strike="noStrike" kern="1200" cap="none" spc="-1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2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1.7 million unique locations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14 million checklists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≤ 30,420 features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1.05 million planning units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0" name="Picture 2_3" descr="logo_large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281148" y="3380930"/>
            <a:ext cx="648424" cy="744856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916160" y="3817800"/>
            <a:ext cx="2288520" cy="345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Analysis powered by: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16160" y="4783590"/>
            <a:ext cx="4570830" cy="284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3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Schuster et al. (2019) Nature Communications</a:t>
            </a:r>
            <a:endParaRPr kumimoji="0" lang="en-CA" sz="1403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5B1A3-E246-09B1-A989-7A469EA9C02A}"/>
              </a:ext>
            </a:extLst>
          </p:cNvPr>
          <p:cNvGrpSpPr>
            <a:grpSpLocks noChangeAspect="1"/>
          </p:cNvGrpSpPr>
          <p:nvPr/>
        </p:nvGrpSpPr>
        <p:grpSpPr>
          <a:xfrm>
            <a:off x="6893816" y="4059196"/>
            <a:ext cx="1423087" cy="761566"/>
            <a:chOff x="693892" y="1170501"/>
            <a:chExt cx="2941585" cy="17303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356D8B-BBD5-9AC2-5744-00224792B44B}"/>
                </a:ext>
              </a:extLst>
            </p:cNvPr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4" name="Picture 8" descr="Image result for gurobi">
              <a:extLst>
                <a:ext uri="{FF2B5EF4-FFF2-40B4-BE49-F238E27FC236}">
                  <a16:creationId xmlns:a16="http://schemas.microsoft.com/office/drawing/2014/main" id="{6058A9A2-F163-8A6D-016B-B72D03D0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EE7F-3149-32D9-F6B5-A96390AB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Democratization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7999-67A9-A941-0049-78D5A79A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1F449-D82D-2111-A883-AB2710F0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" y="1661998"/>
            <a:ext cx="3209026" cy="2424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29FDD-8D9D-32A5-8CD2-3D0E66DB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54" y="134329"/>
            <a:ext cx="3574534" cy="1811750"/>
          </a:xfrm>
          <a:prstGeom prst="rect">
            <a:avLst/>
          </a:prstGeom>
          <a:ln>
            <a:solidFill>
              <a:srgbClr val="2D903C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2B43EC-521B-0AF0-952E-B6CBE47F769C}"/>
              </a:ext>
            </a:extLst>
          </p:cNvPr>
          <p:cNvSpPr txBox="1"/>
          <p:nvPr/>
        </p:nvSpPr>
        <p:spPr>
          <a:xfrm>
            <a:off x="5746233" y="1929088"/>
            <a:ext cx="241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To Work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https://ncc.carleton.ca/login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9EC34-D80D-1D8F-6EF5-7FCB4E1F3BB4}"/>
              </a:ext>
            </a:extLst>
          </p:cNvPr>
          <p:cNvSpPr txBox="1"/>
          <p:nvPr/>
        </p:nvSpPr>
        <p:spPr>
          <a:xfrm>
            <a:off x="-2898" y="4086108"/>
            <a:ext cx="3408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Marxan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Planning Platform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https://marxansolutions.org/marxanmapp/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 Beta)</a:t>
            </a:r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47C44-08C1-7CF1-A40F-0485B150868E}"/>
              </a:ext>
            </a:extLst>
          </p:cNvPr>
          <p:cNvSpPr txBox="1"/>
          <p:nvPr/>
        </p:nvSpPr>
        <p:spPr>
          <a:xfrm>
            <a:off x="3813764" y="4594623"/>
            <a:ext cx="449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ELSA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https://unbiodiversitylab.org/maps-of-hope/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closed Beta) </a:t>
            </a:r>
            <a:endParaRPr kumimoji="0" lang="en-C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9007-B4EC-6879-4638-38B49B477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775" y="2467013"/>
            <a:ext cx="4830266" cy="21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97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799B-6913-90B1-A388-7A92640B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Marxan</a:t>
            </a:r>
            <a:r>
              <a:rPr lang="en-US"/>
              <a:t> Planning Platform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94B4-39A9-31CB-9AA4-B2805C07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Marxan</a:t>
            </a:r>
            <a:endParaRPr lang="en-US"/>
          </a:p>
          <a:p>
            <a:r>
              <a:rPr lang="en-US"/>
              <a:t>One the fly data extraction</a:t>
            </a:r>
          </a:p>
          <a:p>
            <a:r>
              <a:rPr lang="en-US"/>
              <a:t>Freely available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2550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352B-852B-C4B8-F724-BFE0D1AB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ELSA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8CB0E-CB16-F8A9-3F0A-D470F07C3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prioritizr</a:t>
            </a:r>
            <a:endParaRPr lang="en-US"/>
          </a:p>
          <a:p>
            <a:r>
              <a:rPr lang="en-CA"/>
              <a:t>Data pre-processed for select countries (currently working on pre-processing data for most countries)</a:t>
            </a:r>
          </a:p>
          <a:p>
            <a:r>
              <a:rPr lang="en-CA"/>
              <a:t>Problem formulation (max utility) requires commercial (</a:t>
            </a:r>
            <a:r>
              <a:rPr lang="en-CA" err="1"/>
              <a:t>Gurobi</a:t>
            </a:r>
            <a:r>
              <a:rPr lang="en-CA"/>
              <a:t>) license = $$$</a:t>
            </a:r>
          </a:p>
        </p:txBody>
      </p:sp>
    </p:spTree>
    <p:extLst>
      <p:ext uri="{BB962C8B-B14F-4D97-AF65-F5344CB8AC3E}">
        <p14:creationId xmlns:p14="http://schemas.microsoft.com/office/powerpoint/2010/main" val="326444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262" y="910429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Planning units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7" name="Rectangle 46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6257784" y="3791251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6595012" y="299520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/>
            <p:cNvSpPr/>
            <p:nvPr/>
          </p:nvSpPr>
          <p:spPr>
            <a:xfrm>
              <a:off x="7625944" y="378088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Oval 61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3251536" y="1281401"/>
            <a:ext cx="1651976" cy="6687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Discrete places for conservation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planning unit is managed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land parcels, islands, spatial grid cells</a:t>
            </a:r>
          </a:p>
        </p:txBody>
      </p:sp>
    </p:spTree>
    <p:extLst>
      <p:ext uri="{BB962C8B-B14F-4D97-AF65-F5344CB8AC3E}">
        <p14:creationId xmlns:p14="http://schemas.microsoft.com/office/powerpoint/2010/main" val="1099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60AD-AB4F-AA96-773F-96A78CBE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Work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60DB-6823-2D01-AA2D-638626AA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prioritizr</a:t>
            </a:r>
            <a:endParaRPr lang="en-US"/>
          </a:p>
          <a:p>
            <a:r>
              <a:rPr lang="en-CA"/>
              <a:t>Data pre-processed for Canada</a:t>
            </a:r>
          </a:p>
          <a:p>
            <a:r>
              <a:rPr lang="en-CA"/>
              <a:t>Data processing add-in for GIS in development</a:t>
            </a:r>
          </a:p>
          <a:p>
            <a:r>
              <a:rPr lang="en-CA"/>
              <a:t>Open Source solver (CBC) = okay for medium sized problems</a:t>
            </a:r>
          </a:p>
        </p:txBody>
      </p:sp>
    </p:spTree>
    <p:extLst>
      <p:ext uri="{BB962C8B-B14F-4D97-AF65-F5344CB8AC3E}">
        <p14:creationId xmlns:p14="http://schemas.microsoft.com/office/powerpoint/2010/main" val="1018995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105-BC48-9E94-0995-4924FDD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WTW = https://ncc.carleton.ca/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4733-DC0E-3AC6-7742-5353CDF5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78070-FB48-A254-D421-E8F10528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61" y="1157071"/>
            <a:ext cx="7408068" cy="3754774"/>
          </a:xfrm>
          <a:prstGeom prst="rect">
            <a:avLst/>
          </a:prstGeom>
          <a:ln>
            <a:solidFill>
              <a:srgbClr val="2D903C"/>
            </a:solidFill>
          </a:ln>
        </p:spPr>
      </p:pic>
    </p:spTree>
    <p:extLst>
      <p:ext uri="{BB962C8B-B14F-4D97-AF65-F5344CB8AC3E}">
        <p14:creationId xmlns:p14="http://schemas.microsoft.com/office/powerpoint/2010/main" val="1600594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0C29F3-63BB-4B1F-96D7-769F0C78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1092" cy="614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DF6EE-BAAD-BA45-8D8F-C162D1C5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2234"/>
            <a:ext cx="7886700" cy="87490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0241E8-E6F6-FDC1-94E5-273D578C0FFB}"/>
              </a:ext>
            </a:extLst>
          </p:cNvPr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1" name="Picture 2" descr="C:\Users\jhanson\Downloads\1467354618_f0e0.png">
              <a:extLst>
                <a:ext uri="{FF2B5EF4-FFF2-40B4-BE49-F238E27FC236}">
                  <a16:creationId xmlns:a16="http://schemas.microsoft.com/office/drawing/2014/main" id="{8C499160-D2D0-AB47-0CEF-E8A173826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A548A5-6DCD-9E90-A189-2E2C97E83846}"/>
                </a:ext>
              </a:extLst>
            </p:cNvPr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>
                  <a:solidFill>
                    <a:schemeClr val="bg1"/>
                  </a:solidFill>
                </a:rPr>
                <a:t>jeffrey.hanson@uqconnect.edu.au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14DD17-0CA7-7F5B-592B-B579B6C44D5F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CF4BC-21DE-2396-2551-EC12ABCEF820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17" name="Picture 2" descr="C:\Users\jhanson\Downloads\1467354618_f0e0.png">
              <a:extLst>
                <a:ext uri="{FF2B5EF4-FFF2-40B4-BE49-F238E27FC236}">
                  <a16:creationId xmlns:a16="http://schemas.microsoft.com/office/drawing/2014/main" id="{A052AC27-FFDF-0913-8172-3D09AD1B7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65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15" name="Rectangle 14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22" name="Oval 2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45" name="TextBox 44"/>
          <p:cNvSpPr txBox="1"/>
          <p:nvPr/>
        </p:nvSpPr>
        <p:spPr>
          <a:xfrm>
            <a:off x="544505" y="906165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Stuff that we care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feature is relatively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species, ecosystem types, ecosystem services (e.g.,  water provisioning, carbon sequestration)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434688" y="1281401"/>
            <a:ext cx="2567400" cy="47740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397121" y="1442565"/>
            <a:ext cx="2283359" cy="6651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8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6" name="Rectangle 4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51" name="Oval 5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54" name="Oval 5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74" name="TextBox 73"/>
          <p:cNvSpPr txBox="1"/>
          <p:nvPr/>
        </p:nvSpPr>
        <p:spPr>
          <a:xfrm>
            <a:off x="464881" y="1195323"/>
            <a:ext cx="346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Which planning units should we manage for conservation?</a:t>
            </a:r>
          </a:p>
        </p:txBody>
      </p:sp>
    </p:spTree>
    <p:extLst>
      <p:ext uri="{BB962C8B-B14F-4D97-AF65-F5344CB8AC3E}">
        <p14:creationId xmlns:p14="http://schemas.microsoft.com/office/powerpoint/2010/main" val="11804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9443" y="4687250"/>
            <a:ext cx="664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Nielsen et al. (2023) Trends </a:t>
            </a:r>
            <a:r>
              <a:rPr lang="en-AU" dirty="0" err="1"/>
              <a:t>Ecol</a:t>
            </a:r>
            <a:r>
              <a:rPr lang="en-AU" dirty="0"/>
              <a:t> </a:t>
            </a:r>
            <a:r>
              <a:rPr lang="en-AU" dirty="0" err="1"/>
              <a:t>Evol</a:t>
            </a:r>
            <a:r>
              <a:rPr lang="en-AU" dirty="0"/>
              <a:t>, doi:10.1016/j.tree.2022.09.006</a:t>
            </a:r>
          </a:p>
        </p:txBody>
      </p:sp>
    </p:spTree>
    <p:extLst>
      <p:ext uri="{BB962C8B-B14F-4D97-AF65-F5344CB8AC3E}">
        <p14:creationId xmlns:p14="http://schemas.microsoft.com/office/powerpoint/2010/main" val="29894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c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9419</TotalTime>
  <Words>2394</Words>
  <Application>Microsoft Office PowerPoint</Application>
  <PresentationFormat>On-screen Show (16:9)</PresentationFormat>
  <Paragraphs>1255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Courier New</vt:lpstr>
      <vt:lpstr>DejaVu Sans</vt:lpstr>
      <vt:lpstr>Symbol</vt:lpstr>
      <vt:lpstr>Times New Roman</vt:lpstr>
      <vt:lpstr>Verdana</vt:lpstr>
      <vt:lpstr>Wingdings</vt:lpstr>
      <vt:lpstr>Office Theme</vt:lpstr>
      <vt:lpstr>2_Office Theme</vt:lpstr>
      <vt:lpstr>ncc</vt:lpstr>
      <vt:lpstr>Optimizing to make better  conservation decisions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CARE-C Principles</vt:lpstr>
      <vt:lpstr>CARE-C Principles</vt:lpstr>
      <vt:lpstr>CARE Principles</vt:lpstr>
      <vt:lpstr>CARE-C Principles</vt:lpstr>
      <vt:lpstr>CARE-C Principles</vt:lpstr>
      <vt:lpstr>CARE-C Principles</vt:lpstr>
      <vt:lpstr>Principle complementarity</vt:lpstr>
      <vt:lpstr>Reserve selection as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 for existing conservation areas</vt:lpstr>
      <vt:lpstr>PowerPoint Presentation</vt:lpstr>
      <vt:lpstr>Accounting for efficiency</vt:lpstr>
      <vt:lpstr>Accounting for efficiency</vt:lpstr>
      <vt:lpstr>Accounting for adequacy, comprehensiveness, and representativeness</vt:lpstr>
      <vt:lpstr>PowerPoint Presentation</vt:lpstr>
      <vt:lpstr>PowerPoint Presentation</vt:lpstr>
      <vt:lpstr>PowerPoint Presentation</vt:lpstr>
      <vt:lpstr>Accounting for connectivity</vt:lpstr>
      <vt:lpstr>What if connectivity = 1/distance?</vt:lpstr>
      <vt:lpstr>PowerPoint Presentation</vt:lpstr>
      <vt:lpstr>Accounting for connectivity</vt:lpstr>
      <vt:lpstr>Other stuff too!</vt:lpstr>
      <vt:lpstr>prioritizr</vt:lpstr>
      <vt:lpstr>PowerPoint Presentation</vt:lpstr>
      <vt:lpstr>PowerPoint Presentation</vt:lpstr>
      <vt:lpstr>PowerPoint Presentation</vt:lpstr>
      <vt:lpstr>Human-readable code</vt:lpstr>
      <vt:lpstr>Design your problem</vt:lpstr>
      <vt:lpstr>Solve it fast!</vt:lpstr>
      <vt:lpstr>PowerPoint Presentation</vt:lpstr>
      <vt:lpstr>Solve  efficiently +  fast</vt:lpstr>
      <vt:lpstr>PowerPoint Presentation</vt:lpstr>
      <vt:lpstr>Example</vt:lpstr>
      <vt:lpstr>PowerPoint Presentation</vt:lpstr>
      <vt:lpstr>Democratization</vt:lpstr>
      <vt:lpstr>Marxan Planning Platform</vt:lpstr>
      <vt:lpstr>ELSA</vt:lpstr>
      <vt:lpstr>Where To Work</vt:lpstr>
      <vt:lpstr>WTW = https://ncc.carleton.ca/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Hanson</cp:lastModifiedBy>
  <cp:revision>1433</cp:revision>
  <dcterms:created xsi:type="dcterms:W3CDTF">2006-08-16T00:00:00Z</dcterms:created>
  <dcterms:modified xsi:type="dcterms:W3CDTF">2023-04-24T17:13:01Z</dcterms:modified>
</cp:coreProperties>
</file>